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57" r:id="rId3"/>
    <p:sldId id="273" r:id="rId4"/>
    <p:sldId id="274" r:id="rId5"/>
    <p:sldId id="299" r:id="rId6"/>
    <p:sldId id="258" r:id="rId7"/>
    <p:sldId id="260" r:id="rId8"/>
    <p:sldId id="261" r:id="rId9"/>
    <p:sldId id="262" r:id="rId10"/>
    <p:sldId id="259" r:id="rId11"/>
    <p:sldId id="263" r:id="rId12"/>
    <p:sldId id="264" r:id="rId13"/>
    <p:sldId id="265" r:id="rId14"/>
    <p:sldId id="266" r:id="rId15"/>
    <p:sldId id="268" r:id="rId16"/>
    <p:sldId id="270" r:id="rId17"/>
    <p:sldId id="269" r:id="rId18"/>
    <p:sldId id="271" r:id="rId19"/>
    <p:sldId id="267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298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1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669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3748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419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9301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5728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1707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4242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157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501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06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3778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5845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65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6980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3402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0568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296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815F6-F1EC-4A30-B554-FF07805F296C}" type="datetimeFigureOut">
              <a:rPr lang="pl-PL" smtClean="0"/>
              <a:pPr/>
              <a:t>2016-05-05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4867B-6983-4420-B286-D3563F51F67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43453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TERMOMODERNIZACJA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0321" y="4516868"/>
            <a:ext cx="8463679" cy="1117687"/>
          </a:xfrm>
        </p:spPr>
        <p:txBody>
          <a:bodyPr>
            <a:normAutofit/>
          </a:bodyPr>
          <a:lstStyle/>
          <a:p>
            <a:r>
              <a:rPr lang="pl-PL" sz="2400" dirty="0" smtClean="0"/>
              <a:t>Termomodernizacja budynków Państwowej Straży Pożarnej   z powiatów chrzanowskiego, bocheńskiego i olkuskiego</a:t>
            </a:r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157" y="1703531"/>
            <a:ext cx="2427743" cy="312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78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Stan Istniejący – </a:t>
            </a:r>
            <a:r>
              <a:rPr lang="pl-PL" dirty="0" smtClean="0"/>
              <a:t>Inwentaryzacja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900" y="1514286"/>
            <a:ext cx="11409528" cy="245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08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Stan Projektowany – </a:t>
            </a:r>
            <a:r>
              <a:rPr lang="pl-PL" dirty="0" smtClean="0"/>
              <a:t>Elewacja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116" y="1448263"/>
            <a:ext cx="11492101" cy="248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27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Stan Projektowany – </a:t>
            </a:r>
            <a:r>
              <a:rPr lang="pl-PL" dirty="0" smtClean="0"/>
              <a:t>Wizualizacja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1"/>
          <p:cNvPicPr/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525063" y="911690"/>
            <a:ext cx="11130125" cy="347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39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Stan </a:t>
            </a:r>
            <a:r>
              <a:rPr lang="pl-PL" dirty="0" smtClean="0"/>
              <a:t>przed termomodernizacją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2"/>
          <p:cNvPicPr/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2455758" y="228527"/>
            <a:ext cx="6456230" cy="420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Prace budowlane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Termomoder-75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2823" y="68237"/>
            <a:ext cx="6687403" cy="44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01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Prace budowlane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 descr="Termomodernizacja 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5392" y="109184"/>
            <a:ext cx="7099678" cy="439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01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Prace budowlane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Termomodernizacja i Krakpoż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6722" y="68239"/>
            <a:ext cx="6632813" cy="442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01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Prace budowlane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 descr="DSC08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0799" y="81888"/>
            <a:ext cx="6771785" cy="439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01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Prace budowlane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Budynek mag tech 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6471" y="68241"/>
            <a:ext cx="6673756" cy="44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01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Budynek KP PSP w Bochni po termomodernizacji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3"/>
          <p:cNvPicPr/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1951580" y="147116"/>
            <a:ext cx="7071340" cy="44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01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Termomodernizacja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730" y="424965"/>
            <a:ext cx="1345350" cy="17374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33" y="649624"/>
            <a:ext cx="1159329" cy="12881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57" y="649624"/>
            <a:ext cx="1161572" cy="12881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5" y="653219"/>
            <a:ext cx="1157212" cy="12758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5" y="525710"/>
            <a:ext cx="1081901" cy="1530843"/>
          </a:xfrm>
          <a:prstGeom prst="rect">
            <a:avLst/>
          </a:prstGeom>
        </p:spPr>
      </p:pic>
      <p:sp>
        <p:nvSpPr>
          <p:cNvPr id="1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9801160" cy="80211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/>
              <a:t>WSPÓLNY PROJEKT</a:t>
            </a:r>
            <a:endParaRPr lang="pl-PL" sz="2800" b="1" dirty="0"/>
          </a:p>
        </p:txBody>
      </p:sp>
      <p:sp>
        <p:nvSpPr>
          <p:cNvPr id="14" name="Symbol zastępczy tekstu 3"/>
          <p:cNvSpPr txBox="1">
            <a:spLocks/>
          </p:cNvSpPr>
          <p:nvPr/>
        </p:nvSpPr>
        <p:spPr>
          <a:xfrm>
            <a:off x="163774" y="3132110"/>
            <a:ext cx="10385946" cy="22041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400" dirty="0" smtClean="0"/>
              <a:t>W dniu 10 kwietnia 2013 r. w Chrzanowie  zostało podpisanie porozumienie pomiędzy Komendami Powiatowymi Państwowych Straży Pożarnych z Chrzanowa, Bochni i Olkusza, którego celem było przygotowanie i złożenie wniosku do </a:t>
            </a:r>
            <a:r>
              <a:rPr lang="pl-PL" sz="2400" dirty="0" err="1" smtClean="0"/>
              <a:t>NFOŚiGW</a:t>
            </a:r>
            <a:r>
              <a:rPr lang="pl-PL" sz="2400" dirty="0" smtClean="0"/>
              <a:t> w Warszawie. </a:t>
            </a:r>
          </a:p>
        </p:txBody>
      </p:sp>
    </p:spTree>
    <p:extLst>
      <p:ext uri="{BB962C8B-B14F-4D97-AF65-F5344CB8AC3E}">
        <p14:creationId xmlns:p14="http://schemas.microsoft.com/office/powerpoint/2010/main" val="250595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Termomodernizacja 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7421" y="2050270"/>
            <a:ext cx="10326427" cy="938590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/>
              <a:t>Termomodernizacja budynków Komendy Powiatowej Państwowej Straży Pożarnej w Olkuszu 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730" y="424965"/>
            <a:ext cx="1345350" cy="17374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33" y="649624"/>
            <a:ext cx="1159329" cy="12881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57" y="649624"/>
            <a:ext cx="1161572" cy="12881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5" y="653219"/>
            <a:ext cx="1157212" cy="12758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5" y="525710"/>
            <a:ext cx="1081901" cy="1530843"/>
          </a:xfrm>
          <a:prstGeom prst="rect">
            <a:avLst/>
          </a:prstGeom>
        </p:spPr>
      </p:pic>
      <p:sp>
        <p:nvSpPr>
          <p:cNvPr id="11" name="Symbol zastępczy tekstu 3"/>
          <p:cNvSpPr txBox="1">
            <a:spLocks/>
          </p:cNvSpPr>
          <p:nvPr/>
        </p:nvSpPr>
        <p:spPr>
          <a:xfrm>
            <a:off x="163773" y="2920621"/>
            <a:ext cx="10326427" cy="3725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l-PL" sz="1800" dirty="0" smtClean="0"/>
              <a:t>W dniu 18 listopada 2015 r. została zakończona termomodernizacja budynków komendy tj. budynku Komendy Powiatowej Państwowej Straży Pożarnej w Olkuszu oraz budynku Jednostki Ratowniczo Gaśniczej w Wolbromiu</a:t>
            </a:r>
          </a:p>
          <a:p>
            <a:pPr>
              <a:spcAft>
                <a:spcPts val="600"/>
              </a:spcAft>
            </a:pPr>
            <a:r>
              <a:rPr lang="pl-PL" sz="1800" dirty="0" smtClean="0"/>
              <a:t>w/</a:t>
            </a:r>
            <a:r>
              <a:rPr lang="pl-PL" sz="1800" dirty="0" err="1" smtClean="0"/>
              <a:t>w</a:t>
            </a:r>
            <a:r>
              <a:rPr lang="pl-PL" sz="1800" dirty="0" smtClean="0"/>
              <a:t> projekt finansowany  był w 100 % kosztów kwalifikowanych ze środków NFOŚiGW,  a jego wartość dla dwóch budynków Komendy wyniosła </a:t>
            </a:r>
            <a:r>
              <a:rPr lang="pl-PL" sz="1800" b="1" dirty="0" smtClean="0"/>
              <a:t>1 563 798,89 </a:t>
            </a:r>
            <a:r>
              <a:rPr lang="pl-PL" sz="1800" dirty="0" smtClean="0"/>
              <a:t>zł z czego: 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pl-PL" sz="1800" dirty="0" smtClean="0"/>
              <a:t>JRG Wolbrom:			 699 062,03 zł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pl-PL" sz="1800" dirty="0" smtClean="0"/>
              <a:t>KPPSP w Olkuszu:		 757 461,86 zł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pl-PL" sz="1800" dirty="0" smtClean="0"/>
              <a:t>Nadzór Inwestorski:		 55 000,00 zł 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pl-PL" sz="1800" dirty="0" smtClean="0"/>
              <a:t>Dokumentacja Projektowa:	 52 275,00 zł</a:t>
            </a:r>
          </a:p>
        </p:txBody>
      </p:sp>
    </p:spTree>
    <p:extLst>
      <p:ext uri="{BB962C8B-B14F-4D97-AF65-F5344CB8AC3E}">
        <p14:creationId xmlns:p14="http://schemas.microsoft.com/office/powerpoint/2010/main" val="3783123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Termomodernizacja 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7421" y="2050270"/>
            <a:ext cx="10326427" cy="938590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Zakres prac związany z termomodernizacją budynku JRG Wolbrom</a:t>
            </a:r>
            <a:endParaRPr lang="pl-PL" sz="2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730" y="424965"/>
            <a:ext cx="1345350" cy="17374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33" y="649624"/>
            <a:ext cx="1159329" cy="12881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57" y="649624"/>
            <a:ext cx="1161572" cy="12881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5" y="653219"/>
            <a:ext cx="1157212" cy="12758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5" y="525710"/>
            <a:ext cx="1081901" cy="1530843"/>
          </a:xfrm>
          <a:prstGeom prst="rect">
            <a:avLst/>
          </a:prstGeom>
        </p:spPr>
      </p:pic>
      <p:sp>
        <p:nvSpPr>
          <p:cNvPr id="11" name="Symbol zastępczy tekstu 3"/>
          <p:cNvSpPr txBox="1">
            <a:spLocks/>
          </p:cNvSpPr>
          <p:nvPr/>
        </p:nvSpPr>
        <p:spPr>
          <a:xfrm>
            <a:off x="163773" y="2920622"/>
            <a:ext cx="10326427" cy="3562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dirty="0" smtClean="0">
                <a:solidFill>
                  <a:schemeClr val="tx2"/>
                </a:solidFill>
              </a:rPr>
              <a:t>- Wymiana drzwi wejściowych</a:t>
            </a:r>
          </a:p>
          <a:p>
            <a:r>
              <a:rPr lang="pl-PL" sz="1800" dirty="0" smtClean="0">
                <a:solidFill>
                  <a:schemeClr val="tx2"/>
                </a:solidFill>
              </a:rPr>
              <a:t>- Wymiana okien</a:t>
            </a:r>
          </a:p>
          <a:p>
            <a:r>
              <a:rPr lang="pl-PL" sz="1800" dirty="0" smtClean="0">
                <a:solidFill>
                  <a:schemeClr val="tx2"/>
                </a:solidFill>
              </a:rPr>
              <a:t>- Zastosowanie kolektorów słonecznych</a:t>
            </a:r>
          </a:p>
          <a:p>
            <a:r>
              <a:rPr lang="pl-PL" sz="1800" dirty="0" smtClean="0">
                <a:solidFill>
                  <a:schemeClr val="tx2"/>
                </a:solidFill>
              </a:rPr>
              <a:t>- Ocieplenie stropodachu wentylowanego cz. administracyjna</a:t>
            </a:r>
          </a:p>
          <a:p>
            <a:r>
              <a:rPr lang="pl-PL" sz="1800" dirty="0" smtClean="0">
                <a:solidFill>
                  <a:schemeClr val="tx2"/>
                </a:solidFill>
              </a:rPr>
              <a:t>- Ocieplenie dachu garaży</a:t>
            </a:r>
          </a:p>
          <a:p>
            <a:r>
              <a:rPr lang="pl-PL" sz="1800" dirty="0" smtClean="0">
                <a:solidFill>
                  <a:schemeClr val="tx2"/>
                </a:solidFill>
              </a:rPr>
              <a:t>- Wymiana bram garażowych</a:t>
            </a:r>
          </a:p>
          <a:p>
            <a:r>
              <a:rPr lang="pl-PL" sz="1800" dirty="0" smtClean="0">
                <a:solidFill>
                  <a:schemeClr val="tx2"/>
                </a:solidFill>
              </a:rPr>
              <a:t>- Ocieplenie ścian zewnętrznych</a:t>
            </a:r>
          </a:p>
          <a:p>
            <a:r>
              <a:rPr lang="pl-PL" sz="1800" dirty="0" smtClean="0">
                <a:solidFill>
                  <a:schemeClr val="tx2"/>
                </a:solidFill>
              </a:rPr>
              <a:t>- Wymiana świetlików</a:t>
            </a:r>
          </a:p>
          <a:p>
            <a:r>
              <a:rPr lang="pl-PL" sz="1800" dirty="0" smtClean="0">
                <a:solidFill>
                  <a:schemeClr val="tx2"/>
                </a:solidFill>
              </a:rPr>
              <a:t>- Modernizacja instalacji CO</a:t>
            </a:r>
          </a:p>
        </p:txBody>
      </p:sp>
    </p:spTree>
    <p:extLst>
      <p:ext uri="{BB962C8B-B14F-4D97-AF65-F5344CB8AC3E}">
        <p14:creationId xmlns:p14="http://schemas.microsoft.com/office/powerpoint/2010/main" val="3783123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Budynek JRG Wolbrom przed termomodernizacją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6096" y="163774"/>
            <a:ext cx="7465325" cy="436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Ściana południowo- wschodnia przed termomodernizacją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1"/>
          <p:cNvPicPr>
            <a:picLocks noChangeAspect="1" noChangeArrowheads="1"/>
          </p:cNvPicPr>
          <p:nvPr/>
        </p:nvPicPr>
        <p:blipFill>
          <a:blip r:embed="rId2" cstate="print"/>
          <a:srcRect l="58408" t="60327" r="22903" b="8264"/>
          <a:stretch>
            <a:fillRect/>
          </a:stretch>
        </p:blipFill>
        <p:spPr>
          <a:xfrm>
            <a:off x="1569493" y="0"/>
            <a:ext cx="7574506" cy="4544704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Budynek JRG Wolbrom po termomodernizacji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Picture 4" descr="P30205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1630" y="0"/>
            <a:ext cx="7192370" cy="4517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Budynek JRG Wolbrom po termomodernizacji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Picture 6" descr="P302049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01" y="0"/>
            <a:ext cx="7230598" cy="4517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Budynek JRG Wolbrom po termomodernizacji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7856" y="2197290"/>
            <a:ext cx="3452883" cy="23883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3446" y="0"/>
            <a:ext cx="3698544" cy="22894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7856" y="-1"/>
            <a:ext cx="3466531" cy="22655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0740" y="2293037"/>
            <a:ext cx="3684896" cy="22926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Termomodernizacja 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7421" y="2050270"/>
            <a:ext cx="10326427" cy="938590"/>
          </a:xfrm>
        </p:spPr>
        <p:txBody>
          <a:bodyPr>
            <a:normAutofit/>
          </a:bodyPr>
          <a:lstStyle/>
          <a:p>
            <a:pPr algn="ctr"/>
            <a:r>
              <a:rPr lang="pl-PL" sz="2400" dirty="0" smtClean="0"/>
              <a:t>Zakres prac związany z termomodernizacją budynku KP PSP w Olkuszu</a:t>
            </a:r>
            <a:endParaRPr lang="pl-PL" sz="2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730" y="424965"/>
            <a:ext cx="1345350" cy="17374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33" y="649624"/>
            <a:ext cx="1159329" cy="12881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57" y="649624"/>
            <a:ext cx="1161572" cy="12881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5" y="653219"/>
            <a:ext cx="1157212" cy="12758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5" y="525710"/>
            <a:ext cx="1081901" cy="1530843"/>
          </a:xfrm>
          <a:prstGeom prst="rect">
            <a:avLst/>
          </a:prstGeom>
        </p:spPr>
      </p:pic>
      <p:sp>
        <p:nvSpPr>
          <p:cNvPr id="11" name="Symbol zastępczy tekstu 3"/>
          <p:cNvSpPr txBox="1">
            <a:spLocks/>
          </p:cNvSpPr>
          <p:nvPr/>
        </p:nvSpPr>
        <p:spPr>
          <a:xfrm>
            <a:off x="163773" y="2920622"/>
            <a:ext cx="10326427" cy="3562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lnSpc>
                <a:spcPct val="80000"/>
              </a:lnSpc>
              <a:defRPr/>
            </a:pPr>
            <a:r>
              <a:rPr lang="pl-PL" sz="1800" dirty="0" smtClean="0"/>
              <a:t>- Montaż kurtyn powietrznych</a:t>
            </a:r>
          </a:p>
          <a:p>
            <a:pPr marL="609600" indent="-609600">
              <a:lnSpc>
                <a:spcPct val="80000"/>
              </a:lnSpc>
              <a:defRPr/>
            </a:pPr>
            <a:r>
              <a:rPr lang="pl-PL" sz="1800" dirty="0" smtClean="0"/>
              <a:t>- Wymiana bram garażowych</a:t>
            </a:r>
          </a:p>
          <a:p>
            <a:pPr marL="609600" indent="-609600">
              <a:lnSpc>
                <a:spcPct val="80000"/>
              </a:lnSpc>
              <a:defRPr/>
            </a:pPr>
            <a:r>
              <a:rPr lang="pl-PL" sz="1800" dirty="0" smtClean="0"/>
              <a:t>- Wymiana okien</a:t>
            </a:r>
          </a:p>
          <a:p>
            <a:pPr marL="609600" indent="-609600">
              <a:lnSpc>
                <a:spcPct val="80000"/>
              </a:lnSpc>
              <a:defRPr/>
            </a:pPr>
            <a:r>
              <a:rPr lang="pl-PL" sz="1800" dirty="0" smtClean="0"/>
              <a:t>- Ocieplenie stropodachu wentylowanego cz. administracyjna</a:t>
            </a:r>
          </a:p>
          <a:p>
            <a:pPr marL="609600" indent="-609600">
              <a:lnSpc>
                <a:spcPct val="80000"/>
              </a:lnSpc>
              <a:defRPr/>
            </a:pPr>
            <a:r>
              <a:rPr lang="pl-PL" sz="1800" dirty="0" smtClean="0"/>
              <a:t>- Ocieplenie dachu garaży</a:t>
            </a:r>
          </a:p>
          <a:p>
            <a:pPr marL="609600" indent="-609600">
              <a:lnSpc>
                <a:spcPct val="80000"/>
              </a:lnSpc>
              <a:defRPr/>
            </a:pPr>
            <a:r>
              <a:rPr lang="pl-PL" sz="1800" dirty="0" smtClean="0"/>
              <a:t>- Ocieplenie  ścian zewnętrznych</a:t>
            </a:r>
          </a:p>
          <a:p>
            <a:pPr marL="609600" indent="-609600">
              <a:lnSpc>
                <a:spcPct val="80000"/>
              </a:lnSpc>
              <a:defRPr/>
            </a:pPr>
            <a:r>
              <a:rPr lang="pl-PL" sz="1800" dirty="0" smtClean="0"/>
              <a:t>- Zastosowanie kolektorów słonecznych</a:t>
            </a:r>
          </a:p>
          <a:p>
            <a:pPr marL="609600" indent="-609600">
              <a:lnSpc>
                <a:spcPct val="80000"/>
              </a:lnSpc>
              <a:defRPr/>
            </a:pPr>
            <a:r>
              <a:rPr lang="pl-PL" sz="1800" dirty="0" smtClean="0"/>
              <a:t>- Usprawnienie instalacji ogrzewania CO</a:t>
            </a:r>
          </a:p>
          <a:p>
            <a:endParaRPr lang="pl-PL" sz="1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123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Budynek KP PSP w Olkuszu przed termomodernizacją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74460" y="0"/>
            <a:ext cx="7014949" cy="4575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Budynek KP PSP w Olkuszu przed termomodernizacją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0812" y="0"/>
            <a:ext cx="7091125" cy="456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Termomodernizacja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730" y="424965"/>
            <a:ext cx="1345350" cy="17374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33" y="649624"/>
            <a:ext cx="1159329" cy="12881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57" y="649624"/>
            <a:ext cx="1161572" cy="12881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5" y="653219"/>
            <a:ext cx="1157212" cy="12758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5" y="525710"/>
            <a:ext cx="1081901" cy="1530843"/>
          </a:xfrm>
          <a:prstGeom prst="rect">
            <a:avLst/>
          </a:prstGeom>
        </p:spPr>
      </p:pic>
      <p:sp>
        <p:nvSpPr>
          <p:cNvPr id="1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0322" y="2118508"/>
            <a:ext cx="9787512" cy="80211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/>
              <a:t>ZAWARCIE POROZUMIENIA</a:t>
            </a:r>
            <a:endParaRPr lang="pl-PL" sz="2800" b="1" dirty="0"/>
          </a:p>
        </p:txBody>
      </p:sp>
      <p:sp>
        <p:nvSpPr>
          <p:cNvPr id="14" name="Symbol zastępczy tekstu 3"/>
          <p:cNvSpPr txBox="1">
            <a:spLocks/>
          </p:cNvSpPr>
          <p:nvPr/>
        </p:nvSpPr>
        <p:spPr>
          <a:xfrm>
            <a:off x="177422" y="3022929"/>
            <a:ext cx="10385946" cy="3023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pl-PL" sz="2000" dirty="0" smtClean="0"/>
              <a:t>W dniu 16 maja 2013 r. zostało zawarte Porozumienie w sprawie przygotowania i realizacji wspólnego przedsięwzięcia pod nazwą „Termomodernizacja budynków Państwowej Straży Pożarnej z powiatów chrzanowskiego, bocheńskiego oraz olkuskiego” w ramach Programu </a:t>
            </a:r>
            <a:r>
              <a:rPr lang="pl-PL" sz="2000" dirty="0" err="1" smtClean="0"/>
              <a:t>NFOŚiGW</a:t>
            </a:r>
            <a:r>
              <a:rPr lang="pl-PL" sz="2000" dirty="0" smtClean="0"/>
              <a:t> „System zielonych inwestycji (GIS- </a:t>
            </a:r>
            <a:r>
              <a:rPr lang="pl-PL" sz="2000" dirty="0" err="1" smtClean="0"/>
              <a:t>green</a:t>
            </a:r>
            <a:r>
              <a:rPr lang="pl-PL" sz="2000" dirty="0" smtClean="0"/>
              <a:t> Investment </a:t>
            </a:r>
            <a:r>
              <a:rPr lang="pl-PL" sz="2000" dirty="0" err="1" smtClean="0"/>
              <a:t>Scheme</a:t>
            </a:r>
            <a:r>
              <a:rPr lang="pl-PL" sz="2000" dirty="0" smtClean="0"/>
              <a:t>. </a:t>
            </a:r>
            <a:r>
              <a:rPr lang="pl-PL" sz="2000" dirty="0" err="1" smtClean="0"/>
              <a:t>Cześc</a:t>
            </a:r>
            <a:r>
              <a:rPr lang="pl-PL" sz="2000" dirty="0" smtClean="0"/>
              <a:t> 5) Zarządzanie energią w budynkach wybranych podmiotów sektora finansów publicznych</a:t>
            </a:r>
          </a:p>
          <a:p>
            <a:pPr algn="just"/>
            <a:r>
              <a:rPr lang="pl-PL" sz="2000" dirty="0" smtClean="0"/>
              <a:t>pomiędzy liderem </a:t>
            </a:r>
            <a:r>
              <a:rPr lang="pl-PL" sz="2000" b="1" dirty="0" smtClean="0"/>
              <a:t>       Powiatem Chrzanowskim</a:t>
            </a:r>
            <a:r>
              <a:rPr lang="pl-PL" sz="2000" dirty="0" smtClean="0"/>
              <a:t> </a:t>
            </a:r>
          </a:p>
          <a:p>
            <a:pPr algn="just"/>
            <a:r>
              <a:rPr lang="pl-PL" sz="2000" dirty="0" smtClean="0"/>
              <a:t>a partnerami               </a:t>
            </a:r>
            <a:r>
              <a:rPr lang="pl-PL" sz="2000" b="1" dirty="0" smtClean="0"/>
              <a:t>Powiatem Bocheńskim</a:t>
            </a:r>
            <a:r>
              <a:rPr lang="pl-PL" sz="2000" dirty="0" smtClean="0"/>
              <a:t>  </a:t>
            </a:r>
          </a:p>
          <a:p>
            <a:pPr algn="just"/>
            <a:r>
              <a:rPr lang="pl-PL" sz="2000" dirty="0" smtClean="0"/>
              <a:t>                                   </a:t>
            </a:r>
            <a:r>
              <a:rPr lang="pl-PL" sz="2000" b="1" dirty="0" smtClean="0"/>
              <a:t>Powiatem Olkuskim</a:t>
            </a:r>
          </a:p>
        </p:txBody>
      </p:sp>
    </p:spTree>
    <p:extLst>
      <p:ext uri="{BB962C8B-B14F-4D97-AF65-F5344CB8AC3E}">
        <p14:creationId xmlns:p14="http://schemas.microsoft.com/office/powerpoint/2010/main" val="250595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Budynek KP PSP w Olkuszu przed termomodernizacją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1"/>
          <p:cNvPicPr>
            <a:picLocks noChangeAspect="1" noChangeArrowheads="1"/>
          </p:cNvPicPr>
          <p:nvPr/>
        </p:nvPicPr>
        <p:blipFill>
          <a:blip r:embed="rId2" cstate="print"/>
          <a:srcRect l="58087" t="60060" r="22749" b="9013"/>
          <a:stretch>
            <a:fillRect/>
          </a:stretch>
        </p:blipFill>
        <p:spPr>
          <a:xfrm>
            <a:off x="1828800" y="0"/>
            <a:ext cx="7424382" cy="4566161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Budynek KP PSP w Olkuszu po termomodernizacji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4" descr="P10703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51630" y="0"/>
            <a:ext cx="7192371" cy="4552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Budynek KP PSP w Olkuszu po termomodernizacji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Picture 2" descr="C:\Users\Remik\Desktop\olkusz\P22904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01756" y="0"/>
            <a:ext cx="7042244" cy="4569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Budynek KP PSP w Olkuszu po termomodernizacji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2" descr="C:\Users\Remik\Desktop\olkusz\P2290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47164" y="0"/>
            <a:ext cx="7096836" cy="45556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Budynek KP PSP w Olkuszu po termomodernizacji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Picture 2" descr="C:\Users\Remik\Desktop\olkusz\P2290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8925" y="0"/>
            <a:ext cx="7165074" cy="455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Budynek KP PSP w Olkuszu po termomodernizacji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2" descr="C:\Users\Remik\Desktop\olkusz\P2290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2388" y="668741"/>
            <a:ext cx="3290130" cy="2975212"/>
          </a:xfrm>
          <a:prstGeom prst="rect">
            <a:avLst/>
          </a:prstGeom>
          <a:noFill/>
        </p:spPr>
      </p:pic>
      <p:pic>
        <p:nvPicPr>
          <p:cNvPr id="7" name="Picture 2" descr="C:\Users\Remik\Desktop\olkusz\P2290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8261" y="682388"/>
            <a:ext cx="3206814" cy="297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Remik\Desktop\olkusz\P22904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6353" y="693788"/>
            <a:ext cx="3076758" cy="297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Termomodernizacja 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3773" y="2336872"/>
            <a:ext cx="10326427" cy="1102363"/>
          </a:xfrm>
        </p:spPr>
        <p:txBody>
          <a:bodyPr>
            <a:normAutofit fontScale="92500"/>
          </a:bodyPr>
          <a:lstStyle/>
          <a:p>
            <a:pPr algn="ctr"/>
            <a:r>
              <a:rPr lang="pl-PL" sz="2800" dirty="0" smtClean="0"/>
              <a:t>Termomodernizacja budynku administracyjno-garażowego Komendy Powiatowej Państwowej Straży Pożarnej w Chrzanowie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730" y="424965"/>
            <a:ext cx="1345350" cy="17374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33" y="649624"/>
            <a:ext cx="1159329" cy="12881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57" y="649624"/>
            <a:ext cx="1161572" cy="12881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5" y="653219"/>
            <a:ext cx="1157212" cy="12758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5" y="525710"/>
            <a:ext cx="1081901" cy="1530843"/>
          </a:xfrm>
          <a:prstGeom prst="rect">
            <a:avLst/>
          </a:prstGeom>
        </p:spPr>
      </p:pic>
      <p:sp>
        <p:nvSpPr>
          <p:cNvPr id="11" name="Symbol zastępczy tekstu 3"/>
          <p:cNvSpPr txBox="1">
            <a:spLocks/>
          </p:cNvSpPr>
          <p:nvPr/>
        </p:nvSpPr>
        <p:spPr>
          <a:xfrm>
            <a:off x="163773" y="3316406"/>
            <a:ext cx="10326427" cy="3302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 smtClean="0"/>
              <a:t>Prace wykonane w KP PSP w Chrzanowie obejmowały:</a:t>
            </a:r>
          </a:p>
          <a:p>
            <a:r>
              <a:rPr lang="pl-PL" sz="2000" dirty="0" smtClean="0"/>
              <a:t>-        ocieplenie ścian zewnętrznych styropianem,</a:t>
            </a:r>
          </a:p>
          <a:p>
            <a:r>
              <a:rPr lang="pl-PL" sz="2000" dirty="0" smtClean="0"/>
              <a:t>-        ocieplenie stropodachu części administracyjnej granulatem wełny mineralnej,</a:t>
            </a:r>
          </a:p>
          <a:p>
            <a:r>
              <a:rPr lang="pl-PL" sz="2000" dirty="0" smtClean="0"/>
              <a:t>-        ocieplenie stropodachów części garażowej i kotłowni </a:t>
            </a:r>
            <a:r>
              <a:rPr lang="pl-PL" sz="2000" dirty="0" err="1" smtClean="0"/>
              <a:t>styropapą</a:t>
            </a:r>
            <a:r>
              <a:rPr lang="pl-PL" sz="2000" dirty="0" smtClean="0"/>
              <a:t>,</a:t>
            </a:r>
          </a:p>
          <a:p>
            <a:r>
              <a:rPr lang="pl-PL" sz="2000" dirty="0" smtClean="0"/>
              <a:t>-        wymianę okien, </a:t>
            </a:r>
          </a:p>
          <a:p>
            <a:r>
              <a:rPr lang="pl-PL" sz="2000" dirty="0" smtClean="0"/>
              <a:t>-        wymianę drzwi zewnętrznych,</a:t>
            </a:r>
          </a:p>
          <a:p>
            <a:r>
              <a:rPr lang="pl-PL" sz="2000" dirty="0" smtClean="0"/>
              <a:t>-        wymianę bram garażowych,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783123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Termomodernizacja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730" y="424965"/>
            <a:ext cx="1345350" cy="17374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33" y="649624"/>
            <a:ext cx="1159329" cy="12881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57" y="649624"/>
            <a:ext cx="1161572" cy="12881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5" y="653219"/>
            <a:ext cx="1157212" cy="12758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5" y="525710"/>
            <a:ext cx="1081901" cy="1530843"/>
          </a:xfrm>
          <a:prstGeom prst="rect">
            <a:avLst/>
          </a:prstGeom>
        </p:spPr>
      </p:pic>
      <p:sp>
        <p:nvSpPr>
          <p:cNvPr id="11" name="Symbol zastępczy tekstu 3"/>
          <p:cNvSpPr txBox="1">
            <a:spLocks/>
          </p:cNvSpPr>
          <p:nvPr/>
        </p:nvSpPr>
        <p:spPr>
          <a:xfrm>
            <a:off x="204716" y="2149470"/>
            <a:ext cx="10631606" cy="4401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 smtClean="0"/>
              <a:t>-        wymianę oświetlenia wewnętrznego na energooszczędne LED,</a:t>
            </a:r>
          </a:p>
          <a:p>
            <a:r>
              <a:rPr lang="pl-PL" sz="2000" dirty="0" smtClean="0"/>
              <a:t>-        budowę systemu wentylacji mechanicznej nawiewno-wywiewnej z odzyskiem ciepła,</a:t>
            </a:r>
          </a:p>
          <a:p>
            <a:r>
              <a:rPr lang="pl-PL" sz="2000" dirty="0" smtClean="0"/>
              <a:t>-        modernizację instalacji centralnego ogrzewania i ciepłej wody użytkowej,</a:t>
            </a:r>
          </a:p>
          <a:p>
            <a:r>
              <a:rPr lang="pl-PL" sz="2000" dirty="0" smtClean="0"/>
              <a:t>-        wykonanie dokumentacji technicznej,</a:t>
            </a:r>
          </a:p>
          <a:p>
            <a:r>
              <a:rPr lang="pl-PL" sz="2000" dirty="0" smtClean="0"/>
              <a:t>-        nadzór inwestorski. </a:t>
            </a:r>
          </a:p>
          <a:p>
            <a:r>
              <a:rPr lang="pl-PL" sz="2000" dirty="0" smtClean="0"/>
              <a:t>-        wykonanie opaski z kostki brukowej wokół budynku,</a:t>
            </a:r>
          </a:p>
          <a:p>
            <a:r>
              <a:rPr lang="pl-PL" sz="2000" dirty="0" smtClean="0"/>
              <a:t>-        wykonanie podestów wejściowych,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7831234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Termomodernizacja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730" y="424965"/>
            <a:ext cx="1345350" cy="17374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33" y="649624"/>
            <a:ext cx="1159329" cy="12881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57" y="649624"/>
            <a:ext cx="1161572" cy="12881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5" y="653219"/>
            <a:ext cx="1157212" cy="12758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5" y="525710"/>
            <a:ext cx="1081901" cy="1530843"/>
          </a:xfrm>
          <a:prstGeom prst="rect">
            <a:avLst/>
          </a:prstGeom>
        </p:spPr>
      </p:pic>
      <p:sp>
        <p:nvSpPr>
          <p:cNvPr id="11" name="Symbol zastępczy tekstu 3"/>
          <p:cNvSpPr txBox="1">
            <a:spLocks/>
          </p:cNvSpPr>
          <p:nvPr/>
        </p:nvSpPr>
        <p:spPr>
          <a:xfrm>
            <a:off x="204716" y="2149470"/>
            <a:ext cx="10631606" cy="44014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dirty="0" smtClean="0"/>
              <a:t>-        wykonanie sufitów podwieszonych na korytarzach w celu osłonięcia kanałów </a:t>
            </a:r>
          </a:p>
          <a:p>
            <a:r>
              <a:rPr lang="pl-PL" sz="2000" dirty="0" smtClean="0"/>
              <a:t>          wentylacyjnych,</a:t>
            </a:r>
          </a:p>
          <a:p>
            <a:r>
              <a:rPr lang="pl-PL" sz="2000" dirty="0" smtClean="0"/>
              <a:t>-        remont murków oporowych przy bramach garażowych, </a:t>
            </a:r>
          </a:p>
          <a:p>
            <a:r>
              <a:rPr lang="pl-PL" sz="2000" dirty="0" smtClean="0"/>
              <a:t>-        wymianę oświetlenia zewnętrznego na energooszczędne LED,</a:t>
            </a:r>
          </a:p>
          <a:p>
            <a:r>
              <a:rPr lang="pl-PL" sz="2000" dirty="0" smtClean="0"/>
              <a:t>-        wykonanie i montaż elementów wyposażenia budynku mocowanych na elewacji</a:t>
            </a:r>
          </a:p>
          <a:p>
            <a:r>
              <a:rPr lang="pl-PL" sz="2000" dirty="0" smtClean="0"/>
              <a:t>         zewnętrznej (daszki ochronne nad wejściami, drabiny na dach, rynny spustowe, </a:t>
            </a:r>
          </a:p>
          <a:p>
            <a:r>
              <a:rPr lang="pl-PL" sz="2000" dirty="0" smtClean="0"/>
              <a:t>         herb powiatu itp.)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783123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Termomodernizacja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730" y="424965"/>
            <a:ext cx="1345350" cy="17374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33" y="649624"/>
            <a:ext cx="1159329" cy="12881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57" y="649624"/>
            <a:ext cx="1161572" cy="12881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5" y="653219"/>
            <a:ext cx="1157212" cy="12758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5" y="525710"/>
            <a:ext cx="1081901" cy="1530843"/>
          </a:xfrm>
          <a:prstGeom prst="rect">
            <a:avLst/>
          </a:prstGeom>
        </p:spPr>
      </p:pic>
      <p:sp>
        <p:nvSpPr>
          <p:cNvPr id="11" name="Symbol zastępczy tekstu 3"/>
          <p:cNvSpPr txBox="1">
            <a:spLocks/>
          </p:cNvSpPr>
          <p:nvPr/>
        </p:nvSpPr>
        <p:spPr>
          <a:xfrm>
            <a:off x="204716" y="2149470"/>
            <a:ext cx="10631606" cy="35007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b="1" dirty="0" smtClean="0"/>
              <a:t>Koszty i finansowanie inwestycji w KP PSP w Chrzanowie</a:t>
            </a:r>
          </a:p>
          <a:p>
            <a:endParaRPr lang="pl-PL" sz="2000" b="1" dirty="0" smtClean="0"/>
          </a:p>
          <a:p>
            <a:r>
              <a:rPr lang="pl-PL" sz="2000" b="1" dirty="0" smtClean="0"/>
              <a:t>Całkowity koszt inwestycji to 1 330 185,78</a:t>
            </a:r>
            <a:r>
              <a:rPr lang="pl-PL" sz="2000" dirty="0" smtClean="0"/>
              <a:t> zł </a:t>
            </a:r>
            <a:r>
              <a:rPr lang="pl-PL" sz="2000" b="1" dirty="0" smtClean="0"/>
              <a:t>w tym :</a:t>
            </a:r>
          </a:p>
          <a:p>
            <a:r>
              <a:rPr lang="pl-PL" sz="2000" b="1" dirty="0" smtClean="0"/>
              <a:t>- koszty kwalifikowane 1 229 981,71 zł    – </a:t>
            </a:r>
            <a:r>
              <a:rPr lang="pl-PL" sz="2000" b="1" dirty="0" err="1" smtClean="0"/>
              <a:t>NFOŚiGW</a:t>
            </a:r>
            <a:endParaRPr lang="pl-PL" sz="2000" b="1" dirty="0" smtClean="0"/>
          </a:p>
          <a:p>
            <a:r>
              <a:rPr lang="pl-PL" sz="2000" b="1" dirty="0" smtClean="0"/>
              <a:t>- koszty niekwalifikowane 100 204,07 zł  - Starostwo Powiatowe w Chrzanowie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3783123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Termomodernizacja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730" y="424965"/>
            <a:ext cx="1345350" cy="17374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33" y="649624"/>
            <a:ext cx="1159329" cy="12881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57" y="649624"/>
            <a:ext cx="1161572" cy="12881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5" y="653219"/>
            <a:ext cx="1157212" cy="12758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5" y="525710"/>
            <a:ext cx="1081901" cy="1530843"/>
          </a:xfrm>
          <a:prstGeom prst="rect">
            <a:avLst/>
          </a:prstGeom>
        </p:spPr>
      </p:pic>
      <p:sp>
        <p:nvSpPr>
          <p:cNvPr id="1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0322" y="2118508"/>
            <a:ext cx="9787512" cy="80211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/>
              <a:t>WNIOSEK DO </a:t>
            </a:r>
            <a:r>
              <a:rPr lang="pl-PL" sz="2800" b="1" dirty="0" err="1" smtClean="0"/>
              <a:t>NFOŚiGW</a:t>
            </a:r>
            <a:endParaRPr lang="pl-PL" sz="2800" b="1" dirty="0"/>
          </a:p>
        </p:txBody>
      </p:sp>
      <p:sp>
        <p:nvSpPr>
          <p:cNvPr id="14" name="Symbol zastępczy tekstu 3"/>
          <p:cNvSpPr txBox="1">
            <a:spLocks/>
          </p:cNvSpPr>
          <p:nvPr/>
        </p:nvSpPr>
        <p:spPr>
          <a:xfrm>
            <a:off x="191070" y="2790916"/>
            <a:ext cx="10385946" cy="3732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l-PL" sz="2000" dirty="0" smtClean="0"/>
              <a:t>Dnia 4 czerwca 2013 r. złożono w Narodowym Funduszu Ochrony Środowiska i Gospodarki Wodnej w Warszawie wniosek o dofinansowanie przedsięwzięcia pt: „Termomodernizacja budynków Państwowej Straży Pożarnej z powiatów chrzanowskiego, bocheńskiego i olkuskiego”, który po sprawdzeniu pod kątem spełnienia kryteriów formalnych i merytorycznych w wyniku przeprowadzonej oceny znalazł się na 73 pozycji uzupełniającej listy rankingowej.</a:t>
            </a:r>
          </a:p>
          <a:p>
            <a:pPr algn="just"/>
            <a:r>
              <a:rPr lang="pl-PL" sz="2000" dirty="0" smtClean="0"/>
              <a:t>W dniu 13 października 2014 r. informacja z NFOŚIGW, że nasz wniosek o dofinansowanie znalazł się na liście podstawowej z jednoczesnym zaproszeniem na negocjacje warunków realizacji przedsięwzięcia.</a:t>
            </a:r>
          </a:p>
          <a:p>
            <a:pPr algn="just"/>
            <a:r>
              <a:rPr lang="pl-PL" sz="2000" dirty="0" smtClean="0"/>
              <a:t>W dniu 12 maja 2015 r. została podpisana w NFOŚiGW w Warszawie umowa o dofinansowanie</a:t>
            </a:r>
            <a:endParaRPr lang="pl-PL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505954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Budynek KP PSP w Chrzanowie przed termomodernizacją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5758" y="394159"/>
            <a:ext cx="6456230" cy="387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Budynek KP PSP w Chrzanowie przed termomodernizacją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5759" y="394159"/>
            <a:ext cx="6456228" cy="387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Budynek KP PSP w Chrzanowie przed termomodernizacją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5759" y="394159"/>
            <a:ext cx="6456228" cy="38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Budynek KP PSP w Chrzanowie przed termomodernizacją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00054" y="394159"/>
            <a:ext cx="5167638" cy="387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Projekt - wizualizacja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0687" y="204716"/>
            <a:ext cx="6933062" cy="42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Budynek KP PSP w Chrzanowie po termomodernizacji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2"/>
          <p:cNvPicPr/>
          <p:nvPr/>
        </p:nvPicPr>
        <p:blipFill>
          <a:blip r:embed="rId2"/>
          <a:stretch>
            <a:fillRect/>
          </a:stretch>
        </p:blipFill>
        <p:spPr>
          <a:xfrm>
            <a:off x="1910687" y="394915"/>
            <a:ext cx="6933062" cy="38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Budynek KP PSP w Chrzanowie po termomodernizacji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3489" y="394915"/>
            <a:ext cx="6927458" cy="38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Budynek KP PSP w Chrzanowie po termomodernizacji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3489" y="394915"/>
            <a:ext cx="6927458" cy="389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Budynek KP PSP w Chrzanowie po termomodernizacji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39631" y="394915"/>
            <a:ext cx="5875173" cy="389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KONIEC</a:t>
            </a:r>
            <a:endParaRPr lang="pl-PL" dirty="0"/>
          </a:p>
        </p:txBody>
      </p:sp>
      <p:pic>
        <p:nvPicPr>
          <p:cNvPr id="5" name="Picture 8" descr="Znalezione obrazy dla zapytania bajka s&amp;aogon;siedz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164" y="0"/>
            <a:ext cx="6611425" cy="4544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9738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Termomodernizacja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730" y="424965"/>
            <a:ext cx="1345350" cy="17374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33" y="649624"/>
            <a:ext cx="1159329" cy="12881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57" y="649624"/>
            <a:ext cx="1161572" cy="12881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5" y="653219"/>
            <a:ext cx="1157212" cy="12758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5" y="525710"/>
            <a:ext cx="1081901" cy="1530843"/>
          </a:xfrm>
          <a:prstGeom prst="rect">
            <a:avLst/>
          </a:prstGeom>
        </p:spPr>
      </p:pic>
      <p:sp>
        <p:nvSpPr>
          <p:cNvPr id="1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0322" y="2118508"/>
            <a:ext cx="9787512" cy="802113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/>
              <a:t>REALIZACJA</a:t>
            </a:r>
            <a:endParaRPr lang="pl-PL" sz="2800" b="1" dirty="0"/>
          </a:p>
        </p:txBody>
      </p:sp>
      <p:sp>
        <p:nvSpPr>
          <p:cNvPr id="14" name="Symbol zastępczy tekstu 3"/>
          <p:cNvSpPr txBox="1">
            <a:spLocks/>
          </p:cNvSpPr>
          <p:nvPr/>
        </p:nvSpPr>
        <p:spPr>
          <a:xfrm>
            <a:off x="232011" y="2968387"/>
            <a:ext cx="10385946" cy="3289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pl-PL" sz="2800" dirty="0" smtClean="0"/>
          </a:p>
          <a:p>
            <a:pPr algn="just"/>
            <a:endParaRPr lang="pl-PL" sz="2800" b="1" dirty="0" smtClean="0"/>
          </a:p>
        </p:txBody>
      </p:sp>
      <p:sp>
        <p:nvSpPr>
          <p:cNvPr id="13" name="Prostokąt 12"/>
          <p:cNvSpPr/>
          <p:nvPr/>
        </p:nvSpPr>
        <p:spPr>
          <a:xfrm>
            <a:off x="523163" y="3058826"/>
            <a:ext cx="1029951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Całkowita wartość projektu wyniosła </a:t>
            </a:r>
            <a:r>
              <a:rPr lang="pl-PL" sz="2400" b="1" dirty="0" smtClean="0"/>
              <a:t>4 152 438,93  </a:t>
            </a:r>
            <a:r>
              <a:rPr lang="pl-PL" sz="2400" dirty="0" smtClean="0"/>
              <a:t>zł (KP PSP w Bochni, KP PSP w Olkuszu i KP PSP w Chrzanowie)</a:t>
            </a:r>
            <a:br>
              <a:rPr lang="pl-PL" sz="2400" dirty="0" smtClean="0"/>
            </a:br>
            <a:r>
              <a:rPr lang="pl-PL" sz="2400" dirty="0" smtClean="0"/>
              <a:t>w tym: </a:t>
            </a:r>
          </a:p>
          <a:p>
            <a:pPr>
              <a:buFont typeface="Arial" pitchFamily="34" charset="0"/>
              <a:buChar char="•"/>
            </a:pPr>
            <a:r>
              <a:rPr lang="pl-PL" sz="2400" dirty="0" smtClean="0"/>
              <a:t> Koszty kwalifikowane: </a:t>
            </a:r>
            <a:r>
              <a:rPr lang="pl-PL" sz="2400" b="1" dirty="0" smtClean="0"/>
              <a:t>3 839 379,31 </a:t>
            </a:r>
            <a:r>
              <a:rPr lang="pl-PL" sz="2400" dirty="0" smtClean="0"/>
              <a:t>zł (refundowane przez </a:t>
            </a:r>
            <a:r>
              <a:rPr lang="pl-PL" sz="2400" dirty="0" err="1" smtClean="0"/>
              <a:t>NFOŚiGW</a:t>
            </a:r>
            <a:r>
              <a:rPr lang="pl-PL" sz="2400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pl-PL" sz="2400" dirty="0" smtClean="0"/>
              <a:t> Koszty niekwalifikowane: </a:t>
            </a:r>
            <a:r>
              <a:rPr lang="pl-PL" sz="2400" b="1" dirty="0" smtClean="0"/>
              <a:t>313 059,62 </a:t>
            </a:r>
            <a:r>
              <a:rPr lang="pl-PL" sz="2400" dirty="0" smtClean="0"/>
              <a:t>zł (sfinansowane przez Starostwo</a:t>
            </a:r>
          </a:p>
          <a:p>
            <a:r>
              <a:rPr lang="pl-PL" sz="2400" dirty="0" smtClean="0"/>
              <a:t>  Powiatowe w Chrzanowie i Starostwo Powiatowe w Bochni)</a:t>
            </a:r>
            <a:r>
              <a:rPr lang="pl-PL" sz="2400" b="1" dirty="0" smtClean="0"/>
              <a:t/>
            </a:r>
            <a:br>
              <a:rPr lang="pl-PL" sz="2400" b="1" dirty="0" smtClean="0"/>
            </a:b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50595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Termomodernizacja 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63773" y="2336873"/>
            <a:ext cx="10326427" cy="938590"/>
          </a:xfrm>
        </p:spPr>
        <p:txBody>
          <a:bodyPr>
            <a:normAutofit/>
          </a:bodyPr>
          <a:lstStyle/>
          <a:p>
            <a:pPr algn="just"/>
            <a:r>
              <a:rPr lang="pl-PL" sz="2800" dirty="0" smtClean="0"/>
              <a:t>Termomodernizacja budynku magazynowo-technicznego Komendy Powiatowej Państwowej Straży Pożarnej w Bochni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730" y="424965"/>
            <a:ext cx="1345350" cy="17374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33" y="649624"/>
            <a:ext cx="1159329" cy="12881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57" y="649624"/>
            <a:ext cx="1161572" cy="12881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5" y="653219"/>
            <a:ext cx="1157212" cy="12758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5" y="525710"/>
            <a:ext cx="1081901" cy="1530843"/>
          </a:xfrm>
          <a:prstGeom prst="rect">
            <a:avLst/>
          </a:prstGeom>
        </p:spPr>
      </p:pic>
      <p:sp>
        <p:nvSpPr>
          <p:cNvPr id="11" name="Symbol zastępczy tekstu 3"/>
          <p:cNvSpPr txBox="1">
            <a:spLocks/>
          </p:cNvSpPr>
          <p:nvPr/>
        </p:nvSpPr>
        <p:spPr>
          <a:xfrm>
            <a:off x="163773" y="3132109"/>
            <a:ext cx="10326427" cy="3104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Zakres prac budowlano - remontowych</a:t>
            </a:r>
          </a:p>
          <a:p>
            <a:r>
              <a:rPr lang="pl-PL" sz="1800" b="1" dirty="0"/>
              <a:t>- wzmocnienie fundamentów- według projektu konstrukcji,</a:t>
            </a:r>
          </a:p>
          <a:p>
            <a:r>
              <a:rPr lang="pl-PL" sz="1800" b="1" dirty="0"/>
              <a:t>- wykonanie nowej płyty posadzkowej wykończonej betonem w spadku,</a:t>
            </a:r>
          </a:p>
          <a:p>
            <a:r>
              <a:rPr lang="pl-PL" sz="1800" b="1" dirty="0"/>
              <a:t>- ocieplenie podłogi na gruncie </a:t>
            </a:r>
            <a:r>
              <a:rPr lang="pl-PL" sz="1800" b="1" dirty="0" err="1"/>
              <a:t>styrodurem</a:t>
            </a:r>
            <a:r>
              <a:rPr lang="pl-PL" sz="1800" b="1" dirty="0"/>
              <a:t> o grubości 12cm,</a:t>
            </a:r>
          </a:p>
          <a:p>
            <a:r>
              <a:rPr lang="pl-PL" sz="1800" b="1" dirty="0" smtClean="0"/>
              <a:t>- częściowa </a:t>
            </a:r>
            <a:r>
              <a:rPr lang="pl-PL" sz="1800" b="1" dirty="0"/>
              <a:t>rozbiórka istniejącego zadaszenia i wykonanie nowego zadaszenia -wymiana</a:t>
            </a:r>
          </a:p>
          <a:p>
            <a:r>
              <a:rPr lang="pl-PL" sz="1800" b="1" dirty="0" smtClean="0"/>
              <a:t>   warstw </a:t>
            </a:r>
            <a:r>
              <a:rPr lang="pl-PL" sz="1800" b="1" dirty="0"/>
              <a:t>pokrycia dachowego,</a:t>
            </a:r>
          </a:p>
        </p:txBody>
      </p:sp>
    </p:spTree>
    <p:extLst>
      <p:ext uri="{BB962C8B-B14F-4D97-AF65-F5344CB8AC3E}">
        <p14:creationId xmlns:p14="http://schemas.microsoft.com/office/powerpoint/2010/main" val="3783123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Termomodernizacja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730" y="424965"/>
            <a:ext cx="1345350" cy="17374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33" y="649624"/>
            <a:ext cx="1159329" cy="12881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57" y="649624"/>
            <a:ext cx="1161572" cy="12881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5" y="653219"/>
            <a:ext cx="1157212" cy="12758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5" y="525710"/>
            <a:ext cx="1081901" cy="1530843"/>
          </a:xfrm>
          <a:prstGeom prst="rect">
            <a:avLst/>
          </a:prstGeom>
        </p:spPr>
      </p:pic>
      <p:sp>
        <p:nvSpPr>
          <p:cNvPr id="11" name="Symbol zastępczy tekstu 3"/>
          <p:cNvSpPr txBox="1">
            <a:spLocks/>
          </p:cNvSpPr>
          <p:nvPr/>
        </p:nvSpPr>
        <p:spPr>
          <a:xfrm>
            <a:off x="163773" y="2165285"/>
            <a:ext cx="11273051" cy="4385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- ocieplenie stropodachu wełną mineralną o grubości 16cm,</a:t>
            </a:r>
          </a:p>
          <a:p>
            <a:r>
              <a:rPr lang="pl-PL" sz="1800" b="1" dirty="0"/>
              <a:t>- ocieplenie ścian zewnętrznych styropianem o grubości 14cm,</a:t>
            </a:r>
          </a:p>
          <a:p>
            <a:r>
              <a:rPr lang="pl-PL" sz="1800" b="1" dirty="0"/>
              <a:t>- skucie okładziny g-k w niektórych pomieszczeniach,</a:t>
            </a:r>
          </a:p>
          <a:p>
            <a:r>
              <a:rPr lang="pl-PL" sz="1800" b="1" dirty="0"/>
              <a:t>-wysunięcie i ocieplenie ściany oddzielenia pożarowego o 30 cm poza lico ścian </a:t>
            </a:r>
            <a:r>
              <a:rPr lang="pl-PL" sz="1800" b="1" dirty="0" smtClean="0"/>
              <a:t>zewnętrznych i </a:t>
            </a:r>
            <a:r>
              <a:rPr lang="pl-PL" sz="1800" b="1" dirty="0"/>
              <a:t>dachu,</a:t>
            </a:r>
          </a:p>
          <a:p>
            <a:r>
              <a:rPr lang="pl-PL" sz="1800" b="1" dirty="0"/>
              <a:t>-wbudowanie obwodowego wieńca żelbetowego,</a:t>
            </a:r>
          </a:p>
          <a:p>
            <a:r>
              <a:rPr lang="pl-PL" sz="1800" b="1" dirty="0"/>
              <a:t>- wymiana części nadproży okiennych i drzwiowych,</a:t>
            </a:r>
          </a:p>
          <a:p>
            <a:r>
              <a:rPr lang="pl-PL" sz="1800" b="1" dirty="0"/>
              <a:t>- wykucie dwóch otworów drzwiowych w ścianie zewnętrznej,</a:t>
            </a:r>
          </a:p>
          <a:p>
            <a:r>
              <a:rPr lang="pl-PL" sz="1800" b="1" dirty="0"/>
              <a:t>-wykucie dwóch otworów w ścianie wewnętrznej,</a:t>
            </a:r>
          </a:p>
          <a:p>
            <a:r>
              <a:rPr lang="pl-PL" sz="1800" b="1" dirty="0"/>
              <a:t>- powiększenie otworów okiennych od strony północnej,</a:t>
            </a:r>
          </a:p>
          <a:p>
            <a:r>
              <a:rPr lang="pl-PL" sz="1800" b="1" dirty="0"/>
              <a:t>- zamurowanie fragmentów otworów okiennych i drzwiowych,</a:t>
            </a:r>
          </a:p>
          <a:p>
            <a:r>
              <a:rPr lang="pl-PL" sz="1800" b="1" dirty="0"/>
              <a:t>-wymiana okien na okna o współczynniku przenikania ciepła U=1,3 W/m2K </a:t>
            </a:r>
          </a:p>
        </p:txBody>
      </p:sp>
    </p:spTree>
    <p:extLst>
      <p:ext uri="{BB962C8B-B14F-4D97-AF65-F5344CB8AC3E}">
        <p14:creationId xmlns:p14="http://schemas.microsoft.com/office/powerpoint/2010/main" val="1099610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Termomodernizacja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730" y="424965"/>
            <a:ext cx="1345350" cy="17374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33" y="649624"/>
            <a:ext cx="1159329" cy="12881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57" y="649624"/>
            <a:ext cx="1161572" cy="12881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5" y="653219"/>
            <a:ext cx="1157212" cy="12758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5" y="525710"/>
            <a:ext cx="1081901" cy="1530843"/>
          </a:xfrm>
          <a:prstGeom prst="rect">
            <a:avLst/>
          </a:prstGeom>
        </p:spPr>
      </p:pic>
      <p:sp>
        <p:nvSpPr>
          <p:cNvPr id="11" name="Symbol zastępczy tekstu 3"/>
          <p:cNvSpPr txBox="1">
            <a:spLocks/>
          </p:cNvSpPr>
          <p:nvPr/>
        </p:nvSpPr>
        <p:spPr>
          <a:xfrm>
            <a:off x="163773" y="2165285"/>
            <a:ext cx="10326427" cy="4385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- wymiana drzwi zewnętrznych na drzwi o </a:t>
            </a:r>
            <a:r>
              <a:rPr lang="pl-PL" sz="1800" b="1" dirty="0" err="1"/>
              <a:t>współczyniku</a:t>
            </a:r>
            <a:r>
              <a:rPr lang="pl-PL" sz="1800" b="1" dirty="0"/>
              <a:t> przenikania ciepła U=1,7 W/m2K </a:t>
            </a:r>
          </a:p>
          <a:p>
            <a:r>
              <a:rPr lang="pl-PL" sz="1800" b="1" dirty="0"/>
              <a:t>- wymiana bram na bramy o </a:t>
            </a:r>
            <a:r>
              <a:rPr lang="pl-PL" sz="1800" b="1" dirty="0" err="1"/>
              <a:t>współczyniku</a:t>
            </a:r>
            <a:r>
              <a:rPr lang="pl-PL" sz="1800" b="1" dirty="0"/>
              <a:t> przenikania ciepła U=1,7 W/m2K -  wewnętrznych </a:t>
            </a:r>
          </a:p>
          <a:p>
            <a:r>
              <a:rPr lang="pl-PL" sz="1800" b="1" dirty="0"/>
              <a:t>- otynkowanie elewacji budynku oraz wykończenie cokołu klinkierem,</a:t>
            </a:r>
          </a:p>
          <a:p>
            <a:r>
              <a:rPr lang="pl-PL" sz="1800" b="1" dirty="0"/>
              <a:t>- wykonanie wentylacji w pomieszczeniach,</a:t>
            </a:r>
          </a:p>
          <a:p>
            <a:r>
              <a:rPr lang="pl-PL" sz="1800" b="1" dirty="0"/>
              <a:t>- demontaż przewodów wentylacyjnych umieszczonych na elewacji północnej,</a:t>
            </a:r>
          </a:p>
          <a:p>
            <a:r>
              <a:rPr lang="pl-PL" sz="1800" b="1" dirty="0"/>
              <a:t>- wykonanie instalacji centralnego ogrzewania,</a:t>
            </a:r>
          </a:p>
          <a:p>
            <a:pPr marL="285750" indent="-285750"/>
            <a:r>
              <a:rPr lang="pl-PL" sz="1800" b="1" dirty="0" smtClean="0"/>
              <a:t>- montaż </a:t>
            </a:r>
            <a:r>
              <a:rPr lang="pl-PL" sz="1800" b="1" dirty="0"/>
              <a:t>gazowego kotła kondensacyjnego,</a:t>
            </a:r>
          </a:p>
          <a:p>
            <a:pPr marL="285750" indent="-285750"/>
            <a:r>
              <a:rPr lang="pl-PL" sz="1800" b="1" dirty="0" smtClean="0"/>
              <a:t>- wykonanie </a:t>
            </a:r>
            <a:r>
              <a:rPr lang="pl-PL" sz="1800" b="1" dirty="0"/>
              <a:t>instalacji elektrycznej,</a:t>
            </a:r>
          </a:p>
          <a:p>
            <a:pPr marL="285750" indent="-285750"/>
            <a:r>
              <a:rPr lang="pl-PL" sz="1800" b="1" dirty="0" smtClean="0"/>
              <a:t>- wymiana </a:t>
            </a:r>
            <a:r>
              <a:rPr lang="pl-PL" sz="1800" b="1" dirty="0"/>
              <a:t>oświetlenia wewnętrznego,</a:t>
            </a:r>
          </a:p>
        </p:txBody>
      </p:sp>
    </p:spTree>
    <p:extLst>
      <p:ext uri="{BB962C8B-B14F-4D97-AF65-F5344CB8AC3E}">
        <p14:creationId xmlns:p14="http://schemas.microsoft.com/office/powerpoint/2010/main" val="180674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Termomodernizacja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8730" y="424965"/>
            <a:ext cx="1345350" cy="173746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33" y="649624"/>
            <a:ext cx="1159329" cy="128814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157" y="649624"/>
            <a:ext cx="1161572" cy="12881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25" y="653219"/>
            <a:ext cx="1157212" cy="1275826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05" y="525710"/>
            <a:ext cx="1081901" cy="1530843"/>
          </a:xfrm>
          <a:prstGeom prst="rect">
            <a:avLst/>
          </a:prstGeom>
        </p:spPr>
      </p:pic>
      <p:sp>
        <p:nvSpPr>
          <p:cNvPr id="11" name="Symbol zastępczy tekstu 3"/>
          <p:cNvSpPr txBox="1">
            <a:spLocks/>
          </p:cNvSpPr>
          <p:nvPr/>
        </p:nvSpPr>
        <p:spPr>
          <a:xfrm>
            <a:off x="163773" y="2165285"/>
            <a:ext cx="10326427" cy="2529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Koszty i </a:t>
            </a:r>
            <a:r>
              <a:rPr lang="pl-PL" sz="1800" b="1" dirty="0" smtClean="0"/>
              <a:t>finansowanie inwestycji w KP PSP Bochnia</a:t>
            </a:r>
            <a:endParaRPr lang="pl-PL" sz="1800" b="1" dirty="0"/>
          </a:p>
          <a:p>
            <a:endParaRPr lang="pl-PL" sz="1800" b="1" dirty="0"/>
          </a:p>
          <a:p>
            <a:r>
              <a:rPr lang="pl-PL" sz="1800" b="1" dirty="0"/>
              <a:t>Całkowity koszt inwestycji to 1 258 454,26 zł w tym :</a:t>
            </a:r>
          </a:p>
          <a:p>
            <a:r>
              <a:rPr lang="pl-PL" sz="1800" b="1" dirty="0"/>
              <a:t>- koszty kwalifikowane 1 045 598,71 zł – NFOŚiGW</a:t>
            </a:r>
          </a:p>
          <a:p>
            <a:r>
              <a:rPr lang="pl-PL" sz="1800" b="1" dirty="0"/>
              <a:t>- koszty niekwalifikowane 212 855,55 zł  - Starostwo Powiatowe w Bochni</a:t>
            </a:r>
          </a:p>
        </p:txBody>
      </p:sp>
    </p:spTree>
    <p:extLst>
      <p:ext uri="{BB962C8B-B14F-4D97-AF65-F5344CB8AC3E}">
        <p14:creationId xmlns:p14="http://schemas.microsoft.com/office/powerpoint/2010/main" val="267649917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216</TotalTime>
  <Words>882</Words>
  <Application>Microsoft Office PowerPoint</Application>
  <PresentationFormat>Panoramiczny</PresentationFormat>
  <Paragraphs>151</Paragraphs>
  <Slides>49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53" baseType="lpstr">
      <vt:lpstr>Arial</vt:lpstr>
      <vt:lpstr>Trebuchet MS</vt:lpstr>
      <vt:lpstr>Wingdings</vt:lpstr>
      <vt:lpstr>Berlin</vt:lpstr>
      <vt:lpstr>TERMOMODERNIZACJA</vt:lpstr>
      <vt:lpstr>Termomodernizacja </vt:lpstr>
      <vt:lpstr>Termomodernizacja </vt:lpstr>
      <vt:lpstr>Termomodernizacja </vt:lpstr>
      <vt:lpstr>Termomodernizacja </vt:lpstr>
      <vt:lpstr>Termomodernizacja </vt:lpstr>
      <vt:lpstr>Termomodernizacja </vt:lpstr>
      <vt:lpstr>Termomodernizacja </vt:lpstr>
      <vt:lpstr>Termomodernizacja </vt:lpstr>
      <vt:lpstr>Stan Istniejący – Inwentaryzacja</vt:lpstr>
      <vt:lpstr>Stan Projektowany – Elewacja</vt:lpstr>
      <vt:lpstr>Stan Projektowany – Wizualizacja</vt:lpstr>
      <vt:lpstr>Stan przed termomodernizacją</vt:lpstr>
      <vt:lpstr>Prace budowlane</vt:lpstr>
      <vt:lpstr>Prace budowlane</vt:lpstr>
      <vt:lpstr>Prace budowlane</vt:lpstr>
      <vt:lpstr>Prace budowlane</vt:lpstr>
      <vt:lpstr>Prace budowlane</vt:lpstr>
      <vt:lpstr>Budynek KP PSP w Bochni po termomodernizacji</vt:lpstr>
      <vt:lpstr>Termomodernizacja </vt:lpstr>
      <vt:lpstr>Termomodernizacja </vt:lpstr>
      <vt:lpstr>Budynek JRG Wolbrom przed termomodernizacją</vt:lpstr>
      <vt:lpstr>Ściana południowo- wschodnia przed termomodernizacją</vt:lpstr>
      <vt:lpstr>Budynek JRG Wolbrom po termomodernizacji</vt:lpstr>
      <vt:lpstr>Budynek JRG Wolbrom po termomodernizacji</vt:lpstr>
      <vt:lpstr>Budynek JRG Wolbrom po termomodernizacji</vt:lpstr>
      <vt:lpstr>Termomodernizacja </vt:lpstr>
      <vt:lpstr>Budynek KP PSP w Olkuszu przed termomodernizacją</vt:lpstr>
      <vt:lpstr>Budynek KP PSP w Olkuszu przed termomodernizacją</vt:lpstr>
      <vt:lpstr>Budynek KP PSP w Olkuszu przed termomodernizacją</vt:lpstr>
      <vt:lpstr>Budynek KP PSP w Olkuszu po termomodernizacji</vt:lpstr>
      <vt:lpstr>Budynek KP PSP w Olkuszu po termomodernizacji</vt:lpstr>
      <vt:lpstr>Budynek KP PSP w Olkuszu po termomodernizacji</vt:lpstr>
      <vt:lpstr>Budynek KP PSP w Olkuszu po termomodernizacji</vt:lpstr>
      <vt:lpstr>Budynek KP PSP w Olkuszu po termomodernizacji</vt:lpstr>
      <vt:lpstr>Termomodernizacja </vt:lpstr>
      <vt:lpstr>Termomodernizacja </vt:lpstr>
      <vt:lpstr>Termomodernizacja </vt:lpstr>
      <vt:lpstr>Termomodernizacja </vt:lpstr>
      <vt:lpstr>Budynek KP PSP w Chrzanowie przed termomodernizacją</vt:lpstr>
      <vt:lpstr>Budynek KP PSP w Chrzanowie przed termomodernizacją</vt:lpstr>
      <vt:lpstr>Budynek KP PSP w Chrzanowie przed termomodernizacją</vt:lpstr>
      <vt:lpstr>Budynek KP PSP w Chrzanowie przed termomodernizacją</vt:lpstr>
      <vt:lpstr>Projekt - wizualizacja</vt:lpstr>
      <vt:lpstr>Budynek KP PSP w Chrzanowie po termomodernizacji</vt:lpstr>
      <vt:lpstr>Budynek KP PSP w Chrzanowie po termomodernizacji</vt:lpstr>
      <vt:lpstr>Budynek KP PSP w Chrzanowie po termomodernizacji</vt:lpstr>
      <vt:lpstr>Budynek KP PSP w Chrzanowie po termomodernizacji</vt:lpstr>
      <vt:lpstr>KONIEC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Waldemar</dc:creator>
  <cp:lastModifiedBy>admin@powiat-chrzanowski.pl</cp:lastModifiedBy>
  <cp:revision>27</cp:revision>
  <dcterms:created xsi:type="dcterms:W3CDTF">2016-02-29T19:43:22Z</dcterms:created>
  <dcterms:modified xsi:type="dcterms:W3CDTF">2016-05-05T06:47:38Z</dcterms:modified>
</cp:coreProperties>
</file>